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5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C52EA-5982-4CA6-AD1B-13148C9E65D5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68F60-B42E-4E11-BD57-255155A5D9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ge.yandex.ru/chemistry-gia/" TargetMode="External"/><Relationship Id="rId2" Type="http://schemas.openxmlformats.org/officeDocument/2006/relationships/hyperlink" Target="http://www.fipi.ru/view/sections/227/docs/628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rystalgraphic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ГИА А 14,Display Only,A,0,0,0,0,Yes,0,EN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75379" y="476672"/>
            <a:ext cx="8393242" cy="3816424"/>
          </a:xfrm>
          <a:prstGeom prst="rect">
            <a:avLst/>
          </a:prstGeom>
          <a:blipFill dpi="0" rotWithShape="1">
            <a:blip r:embed="rId3" cstate="print">
              <a:alphaModFix amt="88000"/>
            </a:blip>
            <a:srcRect/>
            <a:tile tx="0" ty="0" sx="100000" sy="100000" flip="none" algn="tl"/>
          </a:blip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5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Подготовка к ГИА</a:t>
            </a:r>
          </a:p>
          <a:p>
            <a:pPr algn="ctr"/>
            <a:r>
              <a:rPr lang="ru-RU" sz="35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А14. Определение характера среды раствора кислот и щелочей с помощью индикаторов. Качественные реакции </a:t>
            </a:r>
          </a:p>
          <a:p>
            <a:pPr algn="ctr"/>
            <a:r>
              <a:rPr lang="ru-RU" sz="35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на ионы в растворе. Получение газообразных веществ и качественные реакции на них</a:t>
            </a:r>
            <a:endParaRPr lang="ru-RU" sz="35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11860" y="4581128"/>
            <a:ext cx="2520280" cy="1766637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Химия</a:t>
            </a:r>
            <a:endParaRPr lang="ru-RU" sz="3200" b="1" dirty="0">
              <a:solidFill>
                <a:srgbClr val="002060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Часть А</a:t>
            </a:r>
            <a:endParaRPr lang="ru-RU" sz="3200" b="1" dirty="0">
              <a:solidFill>
                <a:srgbClr val="002060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ru-RU" sz="3200" b="1" dirty="0">
                <a:solidFill>
                  <a:srgbClr val="002060"/>
                </a:solidFill>
              </a:rPr>
              <a:t>Тест </a:t>
            </a:r>
            <a:r>
              <a:rPr lang="ru-RU" sz="3200" b="1" dirty="0" smtClean="0">
                <a:solidFill>
                  <a:srgbClr val="002060"/>
                </a:solidFill>
              </a:rPr>
              <a:t>14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9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338391" y="2780928"/>
          <a:ext cx="6467218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571113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тлеющей лучины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влажной лакмусовой бумажки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раствор аммиака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известковой воды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1475656" y="2852936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9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Доказать наличие кислорода в сосуде можно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с помощью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10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423248" y="2780928"/>
          <a:ext cx="2297505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1541421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BaCl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NaOH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Zn(OH)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563888" y="2852936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10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В растворе какого вещества фенолфталеин окрашивается в малиновый цвет?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640960" cy="5693866"/>
          </a:xfrm>
          <a:prstGeom prst="rect">
            <a:avLst/>
          </a:prstGeom>
          <a:solidFill>
            <a:schemeClr val="lt1">
              <a:alpha val="82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Источник:</a:t>
            </a:r>
          </a:p>
          <a:p>
            <a:pPr lvl="0">
              <a:buFont typeface="Arial" pitchFamily="34" charset="0"/>
              <a:buChar char="•"/>
            </a:pPr>
            <a:r>
              <a:rPr lang="ru-RU" dirty="0"/>
              <a:t>Спецификация контрольных измерительных материалов для проведения в 2013 году государственной (итоговой) аттестации (в новой форме) по ХИМИИ обучающихся, освоивших основные общеобразовательные программы основного общего образования </a:t>
            </a:r>
            <a:r>
              <a:rPr lang="ru-RU" u="sng" dirty="0">
                <a:hlinkClick r:id="rId2"/>
              </a:rPr>
              <a:t>http://www.fipi.ru/view/sections/227/docs/628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Демонстрационный вариант контрольных измерительных материалов для проведения в 2013 году государственной (итоговой) аттестации (в новой форме) по ХИМИИ обучающихся, освоивших основные общеобразовательные программы основного общего </a:t>
            </a:r>
            <a:r>
              <a:rPr lang="ru-RU"/>
              <a:t>образования </a:t>
            </a:r>
            <a:r>
              <a:rPr lang="ru-RU" smtClean="0"/>
              <a:t> </a:t>
            </a:r>
            <a:r>
              <a:rPr lang="ru-RU" u="sng" smtClean="0">
                <a:hlinkClick r:id="rId2"/>
              </a:rPr>
              <a:t>http</a:t>
            </a:r>
            <a:r>
              <a:rPr lang="ru-RU" u="sng" dirty="0">
                <a:hlinkClick r:id="rId2"/>
              </a:rPr>
              <a:t>://www.fipi.ru/view/sections/227/docs/628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ГИА – 2013 по химии </a:t>
            </a:r>
            <a:r>
              <a:rPr lang="ru-RU" u="sng" dirty="0">
                <a:hlinkClick r:id="rId3"/>
              </a:rPr>
              <a:t>http://ege.yandex.ru/chemistry-gia/</a:t>
            </a:r>
            <a:endParaRPr lang="ru-RU" dirty="0"/>
          </a:p>
          <a:p>
            <a:pPr lvl="0">
              <a:buFont typeface="Arial" pitchFamily="34" charset="0"/>
              <a:buChar char="•"/>
            </a:pPr>
            <a:r>
              <a:rPr lang="ru-RU" dirty="0"/>
              <a:t>ГИА – 2013: Экзамен в новой форме: Химия: 9-й </a:t>
            </a:r>
            <a:r>
              <a:rPr lang="ru-RU" dirty="0" err="1"/>
              <a:t>кл</a:t>
            </a:r>
            <a:r>
              <a:rPr lang="ru-RU" dirty="0"/>
              <a:t>.: Тренировочные варианты экзаменационных работ для проведения государственной итоговой аттестации в новой форме/ авт.-сост. Д.Ю. </a:t>
            </a:r>
            <a:r>
              <a:rPr lang="ru-RU" dirty="0" err="1"/>
              <a:t>Добротин</a:t>
            </a:r>
            <a:r>
              <a:rPr lang="ru-RU" dirty="0"/>
              <a:t>, А.А. Каверина. – М.: </a:t>
            </a:r>
            <a:r>
              <a:rPr lang="ru-RU" dirty="0" err="1"/>
              <a:t>Астрель</a:t>
            </a:r>
            <a:r>
              <a:rPr lang="ru-RU" dirty="0"/>
              <a:t>, 2013. – 59, [5] с.: ил. – (Федеральный институт педагогических измерений).</a:t>
            </a:r>
          </a:p>
          <a:p>
            <a:pPr>
              <a:buFont typeface="Arial" pitchFamily="34" charset="0"/>
              <a:buChar char="•"/>
            </a:pPr>
            <a:r>
              <a:rPr lang="ru-RU" dirty="0"/>
              <a:t>ГИА – 2012: Экзамен в новой форме: Химия: 9-й </a:t>
            </a:r>
            <a:r>
              <a:rPr lang="ru-RU" dirty="0" err="1"/>
              <a:t>кл</a:t>
            </a:r>
            <a:r>
              <a:rPr lang="ru-RU" dirty="0"/>
              <a:t>.: Тренировочные варианты экзаменационных работ для проведения государственной итоговой аттестации в новой форме/ авт.-сост. Д.Ю. </a:t>
            </a:r>
            <a:r>
              <a:rPr lang="ru-RU" dirty="0" err="1"/>
              <a:t>Добротин</a:t>
            </a:r>
            <a:r>
              <a:rPr lang="ru-RU" dirty="0"/>
              <a:t>, А.А. Каверина. – М.: АСТ: </a:t>
            </a:r>
            <a:r>
              <a:rPr lang="ru-RU" dirty="0" err="1"/>
              <a:t>Астрель</a:t>
            </a:r>
            <a:r>
              <a:rPr lang="ru-RU" dirty="0"/>
              <a:t>, 2012. – 62, [2] с.: ил. – (Федеральный институт педагогических измерений).</a:t>
            </a:r>
            <a:endParaRPr lang="ru-RU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Иллюстрации:</a:t>
            </a:r>
          </a:p>
          <a:p>
            <a:r>
              <a:rPr lang="de-DE" u="sng" dirty="0" smtClean="0">
                <a:hlinkClick r:id="rId4"/>
              </a:rPr>
              <a:t>http://www.crystalgraphics.com</a:t>
            </a:r>
            <a:r>
              <a:rPr lang="ru-RU" u="sng" dirty="0" smtClean="0"/>
              <a:t> </a:t>
            </a:r>
            <a:r>
              <a:rPr lang="ru-RU" dirty="0" smtClean="0"/>
              <a:t>– макет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1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771800" y="3933056"/>
          <a:ext cx="3600400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2844316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хлор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аммиак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кислород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хлороводород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2915816" y="4005064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59532" y="332656"/>
            <a:ext cx="8424936" cy="3385542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</a:t>
            </a:r>
            <a:r>
              <a:rPr lang="ru-RU" sz="2800" b="1" dirty="0">
                <a:solidFill>
                  <a:srgbClr val="FF0000"/>
                </a:solidFill>
              </a:rPr>
              <a:t>1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В приборе, изображённом на рисунке, получают</a:t>
            </a:r>
          </a:p>
          <a:p>
            <a:pPr algn="ctr"/>
            <a:endParaRPr lang="ru-RU" sz="2800" dirty="0" smtClean="0"/>
          </a:p>
          <a:p>
            <a:pPr algn="ctr"/>
            <a:endParaRPr lang="ru-RU" sz="3200" dirty="0" smtClean="0"/>
          </a:p>
          <a:p>
            <a:pPr algn="ctr"/>
            <a:endParaRPr lang="ru-RU" sz="3200" dirty="0" smtClean="0"/>
          </a:p>
          <a:p>
            <a:pPr algn="ctr"/>
            <a:endParaRPr lang="ru-RU" sz="3200" dirty="0"/>
          </a:p>
          <a:p>
            <a:pPr algn="ctr"/>
            <a:endParaRPr lang="ru-RU" sz="3200" dirty="0"/>
          </a:p>
        </p:txBody>
      </p:sp>
      <p:pic>
        <p:nvPicPr>
          <p:cNvPr id="12" name="Рисунок 1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9812" y="1268760"/>
            <a:ext cx="3384376" cy="2339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2,4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617894" y="3068960"/>
          <a:ext cx="1908212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1152128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OH</a:t>
                      </a:r>
                      <a:r>
                        <a:rPr lang="en-US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2–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2–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NH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3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779912" y="3140968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200054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</a:t>
            </a:r>
            <a:r>
              <a:rPr lang="ru-RU" sz="2800" b="1" dirty="0">
                <a:solidFill>
                  <a:srgbClr val="FF0000"/>
                </a:solidFill>
              </a:rPr>
              <a:t>2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Выделение газа при добавлении кислоты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к раствору неизвестного вещества доказывает наличие в нём ионов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3,4 Answers,D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762799" y="2780928"/>
          <a:ext cx="3618402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2862318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кислород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водород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оксид азота(II)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хлороводород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2915816" y="2852936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908720"/>
            <a:ext cx="8712968" cy="101566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</a:t>
            </a:r>
            <a:r>
              <a:rPr lang="ru-RU" sz="2800" b="1" dirty="0">
                <a:solidFill>
                  <a:srgbClr val="FF0000"/>
                </a:solidFill>
              </a:rPr>
              <a:t>3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Методом вытеснения воды нельзя собирать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4,4 Answers,D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798803" y="3068960"/>
          <a:ext cx="3546394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2790310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азот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аммиак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угарный газ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хлороводород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2987824" y="3140968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2000548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</a:t>
            </a:r>
            <a:r>
              <a:rPr lang="ru-RU" sz="2800" b="1" dirty="0">
                <a:solidFill>
                  <a:srgbClr val="FF0000"/>
                </a:solidFill>
              </a:rPr>
              <a:t>4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При сгорании некоторых полимеров выделяется газ, вызывающий покраснение влажной лакмусовой бумажки. Этот газ –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5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59532" y="260648"/>
            <a:ext cx="8424936" cy="387798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</a:t>
            </a:r>
            <a:r>
              <a:rPr lang="ru-RU" sz="2800" b="1" dirty="0">
                <a:solidFill>
                  <a:srgbClr val="FF0000"/>
                </a:solidFill>
              </a:rPr>
              <a:t>5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В приборе, изображённом на рисунке, </a:t>
            </a:r>
          </a:p>
          <a:p>
            <a:pPr algn="ctr"/>
            <a:r>
              <a:rPr lang="ru-RU" sz="3000" b="1" u="sng" dirty="0" smtClean="0">
                <a:solidFill>
                  <a:srgbClr val="002060"/>
                </a:solidFill>
              </a:rPr>
              <a:t>нельзя</a:t>
            </a:r>
            <a:r>
              <a:rPr lang="ru-RU" sz="3000" b="1" dirty="0" smtClean="0">
                <a:solidFill>
                  <a:srgbClr val="002060"/>
                </a:solidFill>
              </a:rPr>
              <a:t> получить и собрать</a:t>
            </a:r>
          </a:p>
          <a:p>
            <a:pPr algn="ctr"/>
            <a:endParaRPr lang="ru-RU" sz="3000" b="1" dirty="0" smtClean="0">
              <a:solidFill>
                <a:srgbClr val="002060"/>
              </a:solidFill>
            </a:endParaRPr>
          </a:p>
          <a:p>
            <a:pPr algn="ctr"/>
            <a:endParaRPr lang="ru-RU" sz="3200" dirty="0" smtClean="0"/>
          </a:p>
          <a:p>
            <a:pPr algn="ctr"/>
            <a:endParaRPr lang="ru-RU" sz="3200" dirty="0" smtClean="0"/>
          </a:p>
          <a:p>
            <a:pPr algn="ctr"/>
            <a:endParaRPr lang="ru-RU" sz="3200" dirty="0"/>
          </a:p>
          <a:p>
            <a:pPr algn="ctr"/>
            <a:endParaRPr lang="ru-RU" sz="32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807804" y="4077072"/>
          <a:ext cx="3528392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2772308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азот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кислород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хлороводород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метан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2915816" y="4149080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2" name="Рисунок 1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9812" y="1628800"/>
            <a:ext cx="3384376" cy="2339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6,4 Answers,B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59532" y="260648"/>
            <a:ext cx="8424936" cy="347787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6</a:t>
            </a:r>
          </a:p>
          <a:p>
            <a:pPr algn="ctr"/>
            <a:r>
              <a:rPr lang="ru-RU" sz="3000" b="1" dirty="0" smtClean="0">
                <a:solidFill>
                  <a:srgbClr val="002060"/>
                </a:solidFill>
              </a:rPr>
              <a:t>Собирать методом вытеснения воды, как это показано на рисунке, можно</a:t>
            </a:r>
          </a:p>
          <a:p>
            <a:pPr algn="ctr"/>
            <a:endParaRPr lang="ru-RU" sz="3200" dirty="0" smtClean="0"/>
          </a:p>
          <a:p>
            <a:pPr algn="ctr"/>
            <a:endParaRPr lang="ru-RU" sz="3200" dirty="0" smtClean="0"/>
          </a:p>
          <a:p>
            <a:pPr algn="ctr"/>
            <a:endParaRPr lang="ru-RU" sz="3200" dirty="0"/>
          </a:p>
          <a:p>
            <a:pPr algn="ctr"/>
            <a:endParaRPr lang="ru-RU" sz="32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735796" y="3861048"/>
          <a:ext cx="3672408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291632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хлороводород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метан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оксид серы (IV)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аммиак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2915816" y="3933056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1" name="Рисунок 10" descr="гиа.вар2.А14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43808" y="1628800"/>
            <a:ext cx="3456385" cy="22078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7,4 Answers,A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505382" y="3068960"/>
          <a:ext cx="2133237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1377153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LiOH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NaNO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sz="3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Группа 5"/>
          <p:cNvGrpSpPr/>
          <p:nvPr/>
        </p:nvGrpSpPr>
        <p:grpSpPr>
          <a:xfrm>
            <a:off x="3635896" y="3140968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5516" y="692696"/>
            <a:ext cx="8712968" cy="1508105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7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В растворе какого вещества метиловый оранжевый окрашивается в жёлтый цвет?</a:t>
            </a:r>
            <a:endParaRPr lang="ru-RU" sz="3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-8,4 Answers,C,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59532" y="260648"/>
            <a:ext cx="8424936" cy="363176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Вопрос 8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Какой газ </a:t>
            </a:r>
            <a:r>
              <a:rPr lang="ru-RU" sz="3200" b="1" u="sng" dirty="0" smtClean="0">
                <a:solidFill>
                  <a:srgbClr val="002060"/>
                </a:solidFill>
              </a:rPr>
              <a:t>нельзя</a:t>
            </a:r>
            <a:r>
              <a:rPr lang="ru-RU" sz="3200" b="1" dirty="0" smtClean="0">
                <a:solidFill>
                  <a:srgbClr val="002060"/>
                </a:solidFill>
              </a:rPr>
              <a:t> собирать с помощью прибора, изображённого на рисунке?</a:t>
            </a:r>
          </a:p>
          <a:p>
            <a:pPr algn="ctr"/>
            <a:endParaRPr lang="ru-RU" sz="1200" b="1" dirty="0" smtClean="0">
              <a:solidFill>
                <a:srgbClr val="002060"/>
              </a:solidFill>
            </a:endParaRPr>
          </a:p>
          <a:p>
            <a:pPr algn="ctr"/>
            <a:endParaRPr lang="ru-RU" sz="3200" b="1" dirty="0" smtClean="0">
              <a:solidFill>
                <a:srgbClr val="002060"/>
              </a:solidFill>
            </a:endParaRPr>
          </a:p>
          <a:p>
            <a:pPr algn="ctr"/>
            <a:endParaRPr lang="ru-RU" sz="3200" dirty="0" smtClean="0"/>
          </a:p>
          <a:p>
            <a:pPr algn="ctr"/>
            <a:endParaRPr lang="ru-RU" sz="3200" dirty="0"/>
          </a:p>
          <a:p>
            <a:pPr algn="ctr"/>
            <a:endParaRPr lang="ru-RU" sz="32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501770" y="3933056"/>
          <a:ext cx="4140460" cy="2592288"/>
        </p:xfrm>
        <a:graphic>
          <a:graphicData uri="http://schemas.openxmlformats.org/drawingml/2006/table">
            <a:tbl>
              <a:tblPr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56084"/>
                <a:gridCol w="3384376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метан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кислород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аммиак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оксид углерода(</a:t>
                      </a: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II)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1" name="Рисунок 10" descr="гиа.вар2.А14.jpg"/>
          <p:cNvPicPr/>
          <p:nvPr/>
        </p:nvPicPr>
        <p:blipFill>
          <a:blip r:embed="rId2" cstate="print"/>
          <a:srcRect b="5418"/>
          <a:stretch>
            <a:fillRect/>
          </a:stretch>
        </p:blipFill>
        <p:spPr>
          <a:xfrm>
            <a:off x="2915816" y="1700808"/>
            <a:ext cx="3456385" cy="2088232"/>
          </a:xfrm>
          <a:prstGeom prst="rect">
            <a:avLst/>
          </a:prstGeom>
        </p:spPr>
      </p:pic>
      <p:grpSp>
        <p:nvGrpSpPr>
          <p:cNvPr id="2" name="Группа 5"/>
          <p:cNvGrpSpPr/>
          <p:nvPr/>
        </p:nvGrpSpPr>
        <p:grpSpPr>
          <a:xfrm>
            <a:off x="2627784" y="4005064"/>
            <a:ext cx="504056" cy="2448272"/>
            <a:chOff x="179512" y="3284984"/>
            <a:chExt cx="504056" cy="2448272"/>
          </a:xfrm>
          <a:solidFill>
            <a:srgbClr val="FFFF66"/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" name="Овал 4"/>
            <p:cNvSpPr/>
            <p:nvPr/>
          </p:nvSpPr>
          <p:spPr>
            <a:xfrm>
              <a:off x="179512" y="3284984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79512" y="3933059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9512" y="4581127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79512" y="5229200"/>
              <a:ext cx="504056" cy="50405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475</Words>
  <Application>Microsoft Office PowerPoint</Application>
  <PresentationFormat>Экран (4:3)</PresentationFormat>
  <Paragraphs>128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egorova</cp:lastModifiedBy>
  <cp:revision>39</cp:revision>
  <dcterms:created xsi:type="dcterms:W3CDTF">2013-03-03T11:29:53Z</dcterms:created>
  <dcterms:modified xsi:type="dcterms:W3CDTF">2013-08-13T07:35:01Z</dcterms:modified>
</cp:coreProperties>
</file>